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4"/>
  </p:handoutMasterIdLst>
  <p:sldIdLst>
    <p:sldId id="256" r:id="rId2"/>
    <p:sldId id="302" r:id="rId3"/>
    <p:sldId id="257" r:id="rId4"/>
    <p:sldId id="303" r:id="rId5"/>
    <p:sldId id="318" r:id="rId6"/>
    <p:sldId id="258" r:id="rId7"/>
    <p:sldId id="304" r:id="rId8"/>
    <p:sldId id="305" r:id="rId9"/>
    <p:sldId id="306" r:id="rId10"/>
    <p:sldId id="307" r:id="rId11"/>
    <p:sldId id="308" r:id="rId12"/>
    <p:sldId id="325" r:id="rId13"/>
    <p:sldId id="309" r:id="rId14"/>
    <p:sldId id="310" r:id="rId15"/>
    <p:sldId id="311" r:id="rId16"/>
    <p:sldId id="312" r:id="rId17"/>
    <p:sldId id="319" r:id="rId18"/>
    <p:sldId id="320" r:id="rId19"/>
    <p:sldId id="314" r:id="rId20"/>
    <p:sldId id="313" r:id="rId21"/>
    <p:sldId id="315" r:id="rId22"/>
    <p:sldId id="316" r:id="rId23"/>
    <p:sldId id="321" r:id="rId24"/>
    <p:sldId id="317" r:id="rId25"/>
    <p:sldId id="322" r:id="rId26"/>
    <p:sldId id="323" r:id="rId27"/>
    <p:sldId id="324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5" r:id="rId37"/>
    <p:sldId id="334" r:id="rId38"/>
    <p:sldId id="336" r:id="rId39"/>
    <p:sldId id="337" r:id="rId40"/>
    <p:sldId id="339" r:id="rId41"/>
    <p:sldId id="338" r:id="rId42"/>
    <p:sldId id="340" r:id="rId4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0641A-A214-4CF4-A588-278A2F0C8061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521F0-66B7-4E5E-ADBA-0E0CFBC5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95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5D008CE9-535A-4895-9E73-5DC49FD0FF8E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1DAE07E-279D-4E52-A78C-E421F985C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8CE9-535A-4895-9E73-5DC49FD0FF8E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E07E-279D-4E52-A78C-E421F985C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8CE9-535A-4895-9E73-5DC49FD0FF8E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E07E-279D-4E52-A78C-E421F985C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8CE9-535A-4895-9E73-5DC49FD0FF8E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E07E-279D-4E52-A78C-E421F985C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8CE9-535A-4895-9E73-5DC49FD0FF8E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E07E-279D-4E52-A78C-E421F985C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8CE9-535A-4895-9E73-5DC49FD0FF8E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E07E-279D-4E52-A78C-E421F985C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8CE9-535A-4895-9E73-5DC49FD0FF8E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E07E-279D-4E52-A78C-E421F985C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8CE9-535A-4895-9E73-5DC49FD0FF8E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E07E-279D-4E52-A78C-E421F985C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8CE9-535A-4895-9E73-5DC49FD0FF8E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E07E-279D-4E52-A78C-E421F985C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8CE9-535A-4895-9E73-5DC49FD0FF8E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E07E-279D-4E52-A78C-E421F985C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8CE9-535A-4895-9E73-5DC49FD0FF8E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E07E-279D-4E52-A78C-E421F985C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5D008CE9-535A-4895-9E73-5DC49FD0FF8E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1DAE07E-279D-4E52-A78C-E421F985C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Corporate Income Taxation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27,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Harberger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Deadweight loss</a:t>
            </a:r>
          </a:p>
          <a:p>
            <a:pPr lvl="1"/>
            <a:r>
              <a:rPr lang="en-US" dirty="0" smtClean="0"/>
              <a:t>Both of the effects (excise and factor substitution) induce deadweight loss.</a:t>
            </a:r>
          </a:p>
          <a:p>
            <a:pPr lvl="1"/>
            <a:r>
              <a:rPr lang="en-US" dirty="0" smtClean="0"/>
              <a:t>But the factor substitution effect makes production inefficient – we’re off the </a:t>
            </a:r>
            <a:r>
              <a:rPr lang="en-US" i="1" dirty="0" smtClean="0"/>
              <a:t>PPF</a:t>
            </a:r>
            <a:r>
              <a:rPr lang="en-US" dirty="0" smtClean="0"/>
              <a:t>, because we could produce more with the same amounts of capital and labor.</a:t>
            </a:r>
          </a:p>
          <a:p>
            <a:pPr lvl="1"/>
            <a:r>
              <a:rPr lang="en-US" dirty="0" smtClean="0"/>
              <a:t>In this model, there would be no </a:t>
            </a:r>
            <a:r>
              <a:rPr lang="en-US" i="1" dirty="0" smtClean="0"/>
              <a:t>DWL</a:t>
            </a:r>
            <a:r>
              <a:rPr lang="en-US" dirty="0" smtClean="0"/>
              <a:t> if all consumption were taxed uniformly, since income is fixed; likewise with a uniform tax on capital.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Harberger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This model remains very influential.</a:t>
            </a:r>
          </a:p>
          <a:p>
            <a:pPr lvl="1"/>
            <a:r>
              <a:rPr lang="en-US" dirty="0" smtClean="0"/>
              <a:t>For example, its incidence result was, until very recently, incorporated in CBO distribution analyses.</a:t>
            </a:r>
          </a:p>
          <a:p>
            <a:r>
              <a:rPr lang="en-US" dirty="0" smtClean="0"/>
              <a:t>But it has many limitations, some of which have grown worse over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Harberger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One obvious issue is that many firms can choose whether to be a C corporation.</a:t>
            </a:r>
          </a:p>
          <a:p>
            <a:pPr lvl="1"/>
            <a:r>
              <a:rPr lang="en-US" dirty="0" smtClean="0"/>
              <a:t>Between 1980 and 2007 C-corporation share of US business income fell from 80% to 53%.</a:t>
            </a:r>
          </a:p>
          <a:p>
            <a:r>
              <a:rPr lang="en-US" dirty="0" smtClean="0"/>
              <a:t>Another limitation is variable factor supply.</a:t>
            </a:r>
          </a:p>
          <a:p>
            <a:pPr lvl="1"/>
            <a:r>
              <a:rPr lang="en-US" dirty="0" smtClean="0"/>
              <a:t>With saving responsive to the rate of return, part of the burden may shift to labor, especially over time.</a:t>
            </a:r>
          </a:p>
          <a:p>
            <a:r>
              <a:rPr lang="en-US" dirty="0" smtClean="0"/>
              <a:t>But there are many other issues as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the Harberger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Dynamics</a:t>
            </a:r>
          </a:p>
          <a:p>
            <a:pPr lvl="1"/>
            <a:r>
              <a:rPr lang="en-US" dirty="0" smtClean="0"/>
              <a:t>Adjustment takes time, especially for capital, so this is a story about the long run.</a:t>
            </a:r>
          </a:p>
          <a:p>
            <a:pPr lvl="1"/>
            <a:r>
              <a:rPr lang="en-US" dirty="0" smtClean="0"/>
              <a:t>After-tax rates of return are not immediately equal.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7575" y="258763"/>
            <a:ext cx="7307263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the Harberger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Dynamics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Adjustment takes time, especially for capital; so this is a story about the long run.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After-tax rates of return are not immediately equal.</a:t>
            </a:r>
          </a:p>
          <a:p>
            <a:pPr lvl="1"/>
            <a:r>
              <a:rPr lang="en-US" dirty="0" smtClean="0"/>
              <a:t>But assets in both sectors have to yield the same market return, so difference in after-tax rates of return to capital must be capitalized into share values.</a:t>
            </a:r>
          </a:p>
          <a:p>
            <a:pPr lvl="1"/>
            <a:r>
              <a:rPr lang="en-US" dirty="0" smtClean="0"/>
              <a:t>So, some of the incidence is on shareholders, after all – </a:t>
            </a:r>
            <a:r>
              <a:rPr lang="en-US" i="1" dirty="0" smtClean="0"/>
              <a:t>today’s</a:t>
            </a:r>
            <a:r>
              <a:rPr lang="en-US" dirty="0" smtClean="0"/>
              <a:t> shareholders.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the Harberger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Dynamics</a:t>
            </a:r>
          </a:p>
          <a:p>
            <a:r>
              <a:rPr lang="en-US" dirty="0" smtClean="0"/>
              <a:t>New vs. old capital</a:t>
            </a:r>
          </a:p>
          <a:p>
            <a:pPr lvl="1"/>
            <a:r>
              <a:rPr lang="en-US" dirty="0" smtClean="0"/>
              <a:t>The structure of taxation matters; raising (or lowering) the tax rate affects all capital; changing investment incentives affects only new capital.</a:t>
            </a:r>
          </a:p>
          <a:p>
            <a:pPr lvl="1"/>
            <a:r>
              <a:rPr lang="en-US" dirty="0" smtClean="0"/>
              <a:t>Differential treatment of new and old capital should be capitalized into the value of old capital.</a:t>
            </a:r>
          </a:p>
          <a:p>
            <a:pPr lvl="1"/>
            <a:r>
              <a:rPr lang="en-US" dirty="0" smtClean="0"/>
              <a:t>Imposing a tax only on old capital (via a tax rate plus expensing) should have no impact on investment, but should reduce the value of shares.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Aside: Effective Tax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 the tax rate on </a:t>
            </a:r>
            <a:r>
              <a:rPr lang="en-US" i="1" dirty="0" smtClean="0"/>
              <a:t>income</a:t>
            </a:r>
            <a:r>
              <a:rPr lang="en-US" dirty="0" smtClean="0"/>
              <a:t> from new investment with the same present value as the combination of existing provisions</a:t>
            </a:r>
          </a:p>
          <a:p>
            <a:pPr lvl="1"/>
            <a:r>
              <a:rPr lang="en-US" dirty="0" smtClean="0"/>
              <a:t>A tax at rate </a:t>
            </a:r>
            <a:r>
              <a:rPr lang="en-US" i="1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on income net of economic depreciation has an effective tax rate of </a:t>
            </a:r>
            <a:r>
              <a:rPr lang="en-US" i="1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.</a:t>
            </a:r>
            <a:endParaRPr lang="en-US" i="1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Providing more generous depreciation deductions and/or investment tax credits lowers effective tax rate below</a:t>
            </a:r>
            <a:r>
              <a:rPr lang="en-US" i="1" dirty="0" smtClean="0">
                <a:sym typeface="Symbol"/>
              </a:rPr>
              <a:t> </a:t>
            </a:r>
            <a:r>
              <a:rPr lang="en-US" dirty="0" smtClean="0">
                <a:sym typeface="Symbol"/>
              </a:rPr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Aside: Effective Tax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 the tax rate on </a:t>
            </a:r>
            <a:r>
              <a:rPr lang="en-US" i="1" dirty="0" smtClean="0"/>
              <a:t>income</a:t>
            </a:r>
            <a:r>
              <a:rPr lang="en-US" dirty="0" smtClean="0"/>
              <a:t> from new investment with the same present value as the combination of existing provisions</a:t>
            </a:r>
          </a:p>
          <a:p>
            <a:pPr lvl="1"/>
            <a:r>
              <a:rPr lang="en-US" dirty="0" smtClean="0"/>
              <a:t>For investment expensing (or any combination of investment incentives and deductions of the same present value), government covers the same share of investment costs as it receives in investment returns; so the effective tax rate = 0.</a:t>
            </a:r>
          </a:p>
          <a:p>
            <a:pPr lvl="1"/>
            <a:r>
              <a:rPr lang="en-US" dirty="0" smtClean="0"/>
              <a:t>But rents and returns to old capital are still taxed at rate</a:t>
            </a:r>
            <a:r>
              <a:rPr lang="en-US" i="1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under this </a:t>
            </a:r>
            <a:r>
              <a:rPr lang="en-US" i="1" dirty="0" smtClean="0">
                <a:sym typeface="Symbol"/>
              </a:rPr>
              <a:t>cash flow tax</a:t>
            </a:r>
            <a:r>
              <a:rPr lang="en-US" dirty="0" smtClean="0">
                <a:sym typeface="Symbol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the Harberger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Dynamics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New vs. old capital</a:t>
            </a:r>
          </a:p>
          <a:p>
            <a:r>
              <a:rPr lang="en-US" dirty="0" smtClean="0"/>
              <a:t>Interest deductibility</a:t>
            </a:r>
          </a:p>
          <a:p>
            <a:pPr lvl="1"/>
            <a:r>
              <a:rPr lang="en-US" dirty="0" smtClean="0"/>
              <a:t>As good as pass-through treatment, so maybe the corporate tax is paid only if doing so provides a net benefit (Miller equilibrium)</a:t>
            </a:r>
          </a:p>
          <a:p>
            <a:pPr lvl="1"/>
            <a:r>
              <a:rPr lang="en-US" dirty="0" smtClean="0"/>
              <a:t>To the extent that borrowing has nontax costs and benefits, another tax distortion associated with the corporate tax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logic of corporate taxation</a:t>
            </a:r>
          </a:p>
          <a:p>
            <a:r>
              <a:rPr lang="en-US" dirty="0" smtClean="0"/>
              <a:t>Incidence and efficiency effects of the corporate income tax: the Harberger Model and beyond</a:t>
            </a:r>
          </a:p>
          <a:p>
            <a:r>
              <a:rPr lang="en-US" dirty="0" smtClean="0"/>
              <a:t>Integration and other approaches to reform</a:t>
            </a:r>
          </a:p>
          <a:p>
            <a:r>
              <a:rPr lang="en-US" dirty="0" smtClean="0"/>
              <a:t>International tax issues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the Harberger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Dynamics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New vs. old capital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Interest deductibility</a:t>
            </a:r>
          </a:p>
          <a:p>
            <a:r>
              <a:rPr lang="en-US" dirty="0" smtClean="0"/>
              <a:t>Favorable taxation of capital gains</a:t>
            </a:r>
          </a:p>
          <a:p>
            <a:pPr lvl="1"/>
            <a:r>
              <a:rPr lang="en-US" dirty="0" smtClean="0"/>
              <a:t>Appears to introduce another distortion, encouraging firms to retain earnings</a:t>
            </a:r>
          </a:p>
          <a:p>
            <a:pPr lvl="1"/>
            <a:r>
              <a:rPr lang="en-US" dirty="0" smtClean="0"/>
              <a:t>But, if inevitable, dividend taxes will be capitalized and the apparent advantage to retention vanishes – “new view” of dividend taxation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Two elements:</a:t>
            </a:r>
          </a:p>
          <a:p>
            <a:pPr lvl="1"/>
            <a:r>
              <a:rPr lang="en-US" dirty="0" smtClean="0"/>
              <a:t>Dividend taxes don’t affect the rate of return.</a:t>
            </a:r>
          </a:p>
          <a:p>
            <a:pPr lvl="1"/>
            <a:r>
              <a:rPr lang="en-US" dirty="0" smtClean="0"/>
              <a:t>Dividend taxes are capitalized into share values.</a:t>
            </a:r>
          </a:p>
          <a:p>
            <a:r>
              <a:rPr lang="en-US" dirty="0" smtClean="0"/>
              <a:t>No effect on rate of return (ignore </a:t>
            </a:r>
            <a:r>
              <a:rPr lang="en-US" dirty="0" err="1" smtClean="0"/>
              <a:t>c.g</a:t>
            </a:r>
            <a:r>
              <a:rPr lang="en-US" dirty="0" smtClean="0"/>
              <a:t>. tax):</a:t>
            </a:r>
          </a:p>
          <a:p>
            <a:pPr lvl="1"/>
            <a:r>
              <a:rPr lang="en-US" dirty="0" smtClean="0"/>
              <a:t>Retain earnings: out-of-pocket cost = (1</a:t>
            </a:r>
            <a:r>
              <a:rPr lang="en-US" i="1" dirty="0" smtClean="0"/>
              <a:t>-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Reinvest at rate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; distribute (1+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) one year later as dividends, for net of (1+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(1</a:t>
            </a:r>
            <a:r>
              <a:rPr lang="en-US" i="1" dirty="0" smtClean="0"/>
              <a:t>-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Gross rate of return is (1+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(1</a:t>
            </a:r>
            <a:r>
              <a:rPr lang="en-US" i="1" dirty="0" smtClean="0"/>
              <a:t>-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)/</a:t>
            </a:r>
            <a:r>
              <a:rPr lang="en-US" dirty="0" smtClean="0"/>
              <a:t>(1</a:t>
            </a:r>
            <a:r>
              <a:rPr lang="en-US" i="1" dirty="0" smtClean="0"/>
              <a:t>-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) = 1</a:t>
            </a:r>
            <a:r>
              <a:rPr lang="en-US" i="1" dirty="0" smtClean="0">
                <a:sym typeface="Symbol"/>
              </a:rPr>
              <a:t>+r</a:t>
            </a:r>
            <a:r>
              <a:rPr lang="en-US" dirty="0" smtClean="0">
                <a:sym typeface="Symbol"/>
              </a:rPr>
              <a:t>, so net rate of return is </a:t>
            </a:r>
            <a:r>
              <a:rPr lang="en-US" i="1" dirty="0" smtClean="0">
                <a:sym typeface="Symbol"/>
              </a:rPr>
              <a:t>r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Two elements:</a:t>
            </a:r>
          </a:p>
          <a:p>
            <a:pPr lvl="1"/>
            <a:r>
              <a:rPr lang="en-US" dirty="0" smtClean="0"/>
              <a:t>Dividend taxes don’t affect the rate of return.</a:t>
            </a:r>
          </a:p>
          <a:p>
            <a:pPr lvl="1"/>
            <a:r>
              <a:rPr lang="en-US" dirty="0" smtClean="0"/>
              <a:t>Dividend taxes are capitalized into share values.</a:t>
            </a:r>
          </a:p>
          <a:p>
            <a:r>
              <a:rPr lang="en-US" dirty="0" smtClean="0"/>
              <a:t>Dividend tax capitalization:</a:t>
            </a:r>
          </a:p>
          <a:p>
            <a:pPr lvl="1"/>
            <a:r>
              <a:rPr lang="en-US" dirty="0" smtClean="0"/>
              <a:t>Value per dollar inside the firm must equal the value of after-tax dividends, (1</a:t>
            </a:r>
            <a:r>
              <a:rPr lang="en-US" i="1" dirty="0" smtClean="0"/>
              <a:t>-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; otherwise, the firm would distribute more (or less)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With </a:t>
            </a:r>
            <a:r>
              <a:rPr lang="en-US" dirty="0" err="1" smtClean="0"/>
              <a:t>c.g</a:t>
            </a:r>
            <a:r>
              <a:rPr lang="en-US" dirty="0" smtClean="0"/>
              <a:t>. taxes, analysis applies to difference; that is, if effective capital gains tax rate is 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g</a:t>
            </a:r>
            <a:r>
              <a:rPr lang="en-US" i="1" dirty="0" smtClean="0">
                <a:sym typeface="Symbol"/>
              </a:rPr>
              <a:t>, </a:t>
            </a:r>
            <a:r>
              <a:rPr lang="en-US" dirty="0" smtClean="0">
                <a:sym typeface="Symbol"/>
              </a:rPr>
              <a:t>then </a:t>
            </a:r>
            <a:r>
              <a:rPr lang="en-US" dirty="0" smtClean="0"/>
              <a:t>and the rate of tax on investment is 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g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and</a:t>
            </a:r>
            <a:r>
              <a:rPr lang="en-US" dirty="0" smtClean="0"/>
              <a:t>     (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-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g</a:t>
            </a:r>
            <a:r>
              <a:rPr lang="en-US" dirty="0" smtClean="0"/>
              <a:t>)/(1-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g</a:t>
            </a:r>
            <a:r>
              <a:rPr lang="en-US" dirty="0" smtClean="0"/>
              <a:t>) is capitalized.</a:t>
            </a:r>
          </a:p>
          <a:p>
            <a:r>
              <a:rPr lang="en-US" dirty="0" smtClean="0"/>
              <a:t>The new view, like interest deductibility, undercuts the argument that there is “double” taxation.</a:t>
            </a:r>
          </a:p>
          <a:p>
            <a:r>
              <a:rPr lang="en-US" dirty="0" smtClean="0"/>
              <a:t>Note that it applies only to mature firms, with equity investment through retained earnings.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Tax Reform (Domestic)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Traditionally (i.e., before so much focus on the activities of multinationals), much attention to approaches to alleviating distortions within a single economy</a:t>
            </a:r>
          </a:p>
          <a:p>
            <a:r>
              <a:rPr lang="en-US" dirty="0" smtClean="0"/>
              <a:t>Ideal approach: pass-through treatment, like S corporations</a:t>
            </a:r>
          </a:p>
          <a:p>
            <a:pPr lvl="1"/>
            <a:r>
              <a:rPr lang="en-US" dirty="0" smtClean="0"/>
              <a:t>But difficult because of need to attribute retained earnings to shareholders</a:t>
            </a:r>
          </a:p>
          <a:p>
            <a:pPr lvl="1"/>
            <a:r>
              <a:rPr lang="en-US" dirty="0" smtClean="0"/>
              <a:t>Could instead tax shareholder capital gains on accrual (or the equivalent); nothing so far on this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Tax Reform (Domestic)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For most existing approaches (and detailed proposals), action relates to the taxation of interest and dividends within existing corporate structure.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4038600"/>
          <a:ext cx="6096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Approach</a:t>
                      </a:r>
                      <a:endParaRPr lang="en-US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Dividend Tax Rate</a:t>
                      </a:r>
                      <a:endParaRPr lang="en-US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Interest Tax Rate</a:t>
                      </a:r>
                      <a:endParaRPr lang="en-US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Classical</a:t>
                      </a:r>
                      <a:endParaRPr lang="en-US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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c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 +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(1-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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c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)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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d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   </a:t>
                      </a:r>
                      <a:endParaRPr lang="en-US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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p</a:t>
                      </a:r>
                      <a:endParaRPr lang="en-US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Imputation</a:t>
                      </a:r>
                      <a:endParaRPr lang="en-US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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d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 </a:t>
                      </a:r>
                      <a:endParaRPr lang="en-US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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p</a:t>
                      </a:r>
                      <a:endParaRPr lang="en-US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Split-Rate System</a:t>
                      </a:r>
                      <a:endParaRPr lang="en-US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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d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 </a:t>
                      </a:r>
                      <a:endParaRPr lang="en-US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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p</a:t>
                      </a:r>
                      <a:endParaRPr lang="en-US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Dividend Exclusion</a:t>
                      </a:r>
                      <a:endParaRPr lang="en-US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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c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 </a:t>
                      </a:r>
                      <a:endParaRPr lang="en-US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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p</a:t>
                      </a:r>
                      <a:endParaRPr lang="en-US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CBIT</a:t>
                      </a:r>
                      <a:endParaRPr lang="en-US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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c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 </a:t>
                      </a:r>
                      <a:endParaRPr lang="en-US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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c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 </a:t>
                      </a:r>
                      <a:endParaRPr lang="en-US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Tax Reform (Domestic)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Note that, under the new view, reductions in dividend taxation provide lump-sum windfalls to existing capital, increasing share values with no impact on incentives to invest through retained earnings.</a:t>
            </a:r>
          </a:p>
          <a:p>
            <a:pPr lvl="1"/>
            <a:r>
              <a:rPr lang="en-US" dirty="0" smtClean="0"/>
              <a:t>Can limit these windfalls by focusing on dividends from new equity (Andrews, ALI Reporter’s Study, 1982), but this would add complexity (and lose political support of those denied their windfalls)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Increasingly important, given the rising significance of multinational activity</a:t>
            </a:r>
          </a:p>
          <a:p>
            <a:pPr lvl="1"/>
            <a:r>
              <a:rPr lang="en-US" dirty="0" smtClean="0"/>
              <a:t>From 49% of US C corporate assets in 1982 to 82% in 2005</a:t>
            </a:r>
          </a:p>
          <a:p>
            <a:r>
              <a:rPr lang="en-US" dirty="0" smtClean="0"/>
              <a:t>Effects on incidence and efficiency depend on the structure of corporate taxation.</a:t>
            </a:r>
          </a:p>
          <a:p>
            <a:r>
              <a:rPr lang="en-US" dirty="0" smtClean="0"/>
              <a:t>Within the simplest structure, source-based taxation, capital flows (like an elastic savings response) shift more of the burden to labor.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Source-Based 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Indeed, for a small open economy with a source-based tax on capital income, the optimal tax rate is zero.</a:t>
            </a:r>
          </a:p>
          <a:p>
            <a:pPr lvl="1"/>
            <a:r>
              <a:rPr lang="en-US" dirty="0" smtClean="0"/>
              <a:t>This holds for </a:t>
            </a:r>
            <a:r>
              <a:rPr lang="en-US" i="1" dirty="0" smtClean="0"/>
              <a:t>any</a:t>
            </a:r>
            <a:r>
              <a:rPr lang="en-US" dirty="0" smtClean="0"/>
              <a:t> capital income tax, not just a corporate income tax.</a:t>
            </a:r>
          </a:p>
          <a:p>
            <a:pPr lvl="1"/>
            <a:r>
              <a:rPr lang="en-US" dirty="0" smtClean="0"/>
              <a:t>With an elasticity of supply of capital that is effectively infinite, a tax on capital is shifted to domestic factors, leaving behind deadweight loss.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Source-Based 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For a larger economy (like the United States), optimal source-based tax rate may not be zero because of capital responsiveness, but there are other factors that make the tax less attractive.</a:t>
            </a:r>
          </a:p>
          <a:p>
            <a:pPr lvl="1"/>
            <a:r>
              <a:rPr lang="en-US" dirty="0" smtClean="0"/>
              <a:t>In particular, profits can “move” somewhat independently of capital.</a:t>
            </a:r>
          </a:p>
          <a:p>
            <a:r>
              <a:rPr lang="en-US" dirty="0" smtClean="0"/>
              <a:t>This introduces another distinction between provisions affecting tax base and tax rate.</a:t>
            </a:r>
          </a:p>
          <a:p>
            <a:pPr lvl="1"/>
            <a:r>
              <a:rPr lang="en-US" dirty="0" smtClean="0"/>
              <a:t>Not just new vs. old capital, but new capital vs. worldwide profits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Tax Corporations?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Benefit taxation</a:t>
            </a:r>
          </a:p>
          <a:p>
            <a:pPr lvl="1"/>
            <a:r>
              <a:rPr lang="en-US" dirty="0" smtClean="0"/>
              <a:t>Argument: corporations benefit from government action, and so should be taxed</a:t>
            </a:r>
          </a:p>
          <a:p>
            <a:pPr lvl="1"/>
            <a:r>
              <a:rPr lang="en-US" dirty="0" smtClean="0"/>
              <a:t>But why charge more than marginal cost for these benefits? Why tax corporate income?</a:t>
            </a:r>
          </a:p>
          <a:p>
            <a:r>
              <a:rPr lang="en-US" dirty="0" smtClean="0"/>
              <a:t>Corrective taxation</a:t>
            </a:r>
          </a:p>
          <a:p>
            <a:pPr lvl="1"/>
            <a:r>
              <a:rPr lang="en-US" dirty="0" smtClean="0"/>
              <a:t>Do corporations impose a cost on society?</a:t>
            </a:r>
          </a:p>
          <a:p>
            <a:pPr lvl="1"/>
            <a:r>
              <a:rPr lang="en-US" dirty="0" smtClean="0"/>
              <a:t>Maybe some do, but is it corporations, per se? All corporations? Is the cost related to their income?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Tax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But source-based taxation isn’t the only approach; other approaches include</a:t>
            </a:r>
          </a:p>
          <a:p>
            <a:pPr lvl="1"/>
            <a:r>
              <a:rPr lang="en-US" dirty="0" smtClean="0"/>
              <a:t>Residence-based taxation</a:t>
            </a:r>
          </a:p>
          <a:p>
            <a:pPr lvl="1"/>
            <a:r>
              <a:rPr lang="en-US" dirty="0" smtClean="0"/>
              <a:t>Formulary apportionment</a:t>
            </a:r>
          </a:p>
          <a:p>
            <a:pPr lvl="1"/>
            <a:r>
              <a:rPr lang="en-US" dirty="0" smtClean="0"/>
              <a:t>Destination-based taxation</a:t>
            </a:r>
          </a:p>
          <a:p>
            <a:pPr lvl="1"/>
            <a:r>
              <a:rPr lang="en-US" dirty="0" smtClean="0"/>
              <a:t>What the United States does</a:t>
            </a:r>
          </a:p>
          <a:p>
            <a:r>
              <a:rPr lang="en-US" dirty="0" smtClean="0"/>
              <a:t>Also, many margins on which decisions are made, beyond location of profits and assets; for example, where to locate company itself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vs. Residence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Can summarize different approaches to taxation, using three effective tax rates; on</a:t>
            </a:r>
          </a:p>
          <a:p>
            <a:pPr lvl="1"/>
            <a:r>
              <a:rPr lang="en-US" dirty="0" smtClean="0"/>
              <a:t>Domestic earnings of resident companies (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Domestic earnings of foreign companies (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Foreign earnings of resident companies (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Source-based tax: 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 m</a:t>
            </a:r>
            <a:r>
              <a:rPr lang="en-US" dirty="0" smtClean="0">
                <a:sym typeface="Symbol"/>
              </a:rPr>
              <a:t> &gt; 0; 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= 0</a:t>
            </a:r>
          </a:p>
          <a:p>
            <a:r>
              <a:rPr lang="en-US" dirty="0" smtClean="0">
                <a:sym typeface="Symbol"/>
              </a:rPr>
              <a:t>Residence-based tax: 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 f</a:t>
            </a:r>
            <a:r>
              <a:rPr lang="en-US" dirty="0" smtClean="0">
                <a:sym typeface="Symbol"/>
              </a:rPr>
              <a:t> &gt; 0; 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= 0</a:t>
            </a:r>
          </a:p>
          <a:p>
            <a:r>
              <a:rPr lang="en-US" dirty="0" smtClean="0">
                <a:sym typeface="Symbol"/>
              </a:rPr>
              <a:t>Incentive effects are different under the two taxes.</a:t>
            </a:r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vs. Residence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Source base:</a:t>
            </a:r>
          </a:p>
          <a:p>
            <a:pPr lvl="1"/>
            <a:r>
              <a:rPr lang="en-US" dirty="0" smtClean="0"/>
              <a:t>Capital location distorted 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c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&gt; 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Profit “location” distorted 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c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&gt; 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</a:t>
            </a:r>
          </a:p>
          <a:p>
            <a:pPr lvl="1"/>
            <a:r>
              <a:rPr lang="en-US" dirty="0" smtClean="0">
                <a:sym typeface="Symbol"/>
              </a:rPr>
              <a:t>A different effective value of </a:t>
            </a:r>
            <a:r>
              <a:rPr lang="en-US" i="1" dirty="0" smtClean="0">
                <a:sym typeface="Symbol"/>
              </a:rPr>
              <a:t></a:t>
            </a:r>
            <a:r>
              <a:rPr lang="en-US" i="1" baseline="-25000" dirty="0" smtClean="0">
                <a:sym typeface="Symbol"/>
              </a:rPr>
              <a:t>c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could apply to profits and capital, as just discussed.</a:t>
            </a:r>
            <a:endParaRPr lang="en-US" dirty="0" smtClean="0"/>
          </a:p>
          <a:p>
            <a:r>
              <a:rPr lang="en-US" dirty="0" smtClean="0"/>
              <a:t>Residence base:</a:t>
            </a:r>
          </a:p>
          <a:p>
            <a:pPr lvl="1"/>
            <a:r>
              <a:rPr lang="en-US" dirty="0" smtClean="0"/>
              <a:t>Company location distorted</a:t>
            </a:r>
          </a:p>
          <a:p>
            <a:pPr lvl="1"/>
            <a:r>
              <a:rPr lang="en-US" dirty="0" smtClean="0"/>
              <a:t>Company ownership of assets distorted</a:t>
            </a:r>
          </a:p>
          <a:p>
            <a:pPr lvl="1"/>
            <a:r>
              <a:rPr lang="en-US" dirty="0" smtClean="0"/>
              <a:t>Both because US tax rates don’t apply to companies resident elsewhere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base vs. Source and Residence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Somewhere in between</a:t>
            </a:r>
          </a:p>
          <a:p>
            <a:r>
              <a:rPr lang="en-US" dirty="0" smtClean="0"/>
              <a:t>Like source base, a tax on US earnings of foreign companies</a:t>
            </a:r>
          </a:p>
          <a:p>
            <a:pPr lvl="1"/>
            <a:r>
              <a:rPr lang="en-US" dirty="0" smtClean="0"/>
              <a:t>Also, with tax credits and deferral, foreign-source income of US companies may face little/no tax</a:t>
            </a:r>
          </a:p>
          <a:p>
            <a:r>
              <a:rPr lang="en-US" dirty="0" smtClean="0"/>
              <a:t>But additional tax on some foreign-source earnings</a:t>
            </a:r>
          </a:p>
          <a:p>
            <a:pPr lvl="1"/>
            <a:r>
              <a:rPr lang="en-US" dirty="0" smtClean="0"/>
              <a:t>Also, additional effects present under neither source nor residence, notably the “lock-out” effect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Tax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Current US discussion mostly involves changes in domestic rate vs. base, as well as whether to move closer to residence or source approach</a:t>
            </a:r>
          </a:p>
          <a:p>
            <a:pPr lvl="1"/>
            <a:r>
              <a:rPr lang="en-US" dirty="0" smtClean="0"/>
              <a:t>Toward residence:</a:t>
            </a:r>
          </a:p>
          <a:p>
            <a:pPr lvl="2"/>
            <a:r>
              <a:rPr lang="en-US" dirty="0" smtClean="0"/>
              <a:t>Expansion of Subpart F</a:t>
            </a:r>
          </a:p>
          <a:p>
            <a:pPr lvl="2"/>
            <a:r>
              <a:rPr lang="en-US" dirty="0" smtClean="0"/>
              <a:t>Minimum tax on foreign-source earnings</a:t>
            </a:r>
          </a:p>
          <a:p>
            <a:pPr lvl="1"/>
            <a:r>
              <a:rPr lang="en-US" dirty="0" smtClean="0"/>
              <a:t>Toward source:</a:t>
            </a:r>
          </a:p>
          <a:p>
            <a:pPr lvl="2"/>
            <a:r>
              <a:rPr lang="en-US" dirty="0" smtClean="0"/>
              <a:t>Exemption of active foreign source income of US resident companies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Tax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Which of these approaches is better?</a:t>
            </a:r>
          </a:p>
          <a:p>
            <a:r>
              <a:rPr lang="en-US" dirty="0" smtClean="0"/>
              <a:t>We could address this question using incidence and efficiency analysis based on behavior at different margins.</a:t>
            </a:r>
          </a:p>
          <a:p>
            <a:pPr lvl="1"/>
            <a:r>
              <a:rPr lang="en-US" dirty="0" smtClean="0"/>
              <a:t>Difficult in practice, although there is ongoing research  to estimate empirical magnitudes</a:t>
            </a:r>
          </a:p>
          <a:p>
            <a:r>
              <a:rPr lang="en-US" dirty="0" smtClean="0"/>
              <a:t>But we can also expand our thinking to consider alternatives to the source and residence approaches.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 Apportionment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As practiced by US states</a:t>
            </a:r>
          </a:p>
          <a:p>
            <a:r>
              <a:rPr lang="en-US" dirty="0" smtClean="0"/>
              <a:t>Three-factor formula: apportion overall income based on share of sales, assets and payroll</a:t>
            </a:r>
          </a:p>
          <a:p>
            <a:r>
              <a:rPr lang="en-US" dirty="0" smtClean="0"/>
              <a:t>Eliminates transfer pricing problem, since “location” of income is irrelevant to tax calculation</a:t>
            </a:r>
          </a:p>
          <a:p>
            <a:r>
              <a:rPr lang="en-US" dirty="0" smtClean="0"/>
              <a:t>But simulates a tax on the factors in the formula (</a:t>
            </a:r>
            <a:r>
              <a:rPr lang="en-US" dirty="0" err="1" smtClean="0"/>
              <a:t>McLure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 Apportionment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For example, asset-based apportionment is like a tax on assets (or capital income), although without the incentive for profit shifting.</a:t>
            </a:r>
          </a:p>
          <a:p>
            <a:r>
              <a:rPr lang="en-US" dirty="0" smtClean="0"/>
              <a:t>This has led to a shift among US states toward sales-only apportionment.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Sales-Only Apportionment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Problems remain, since based on all sales, including to businesses – production distortion</a:t>
            </a:r>
          </a:p>
          <a:p>
            <a:r>
              <a:rPr lang="en-US" dirty="0" smtClean="0"/>
              <a:t>Also, instead of profit shifting, encourages sales churning – just increase turnover elsewhere with little change in real activity</a:t>
            </a:r>
          </a:p>
          <a:p>
            <a:r>
              <a:rPr lang="en-US" dirty="0" smtClean="0"/>
              <a:t>Can’t combat these problems by basing apportionment only on final sales; would just lead to zero-profit “resale” companies</a:t>
            </a:r>
          </a:p>
          <a:p>
            <a:r>
              <a:rPr lang="en-US" dirty="0" smtClean="0"/>
              <a:t>Issue: base and apportionment factor differ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Destination-Based 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Follows the notion of basing taxation on sales, but actually does so, rather than using sales to apportion worldwide income</a:t>
            </a:r>
          </a:p>
          <a:p>
            <a:r>
              <a:rPr lang="en-US" dirty="0" smtClean="0"/>
              <a:t>Effectively a subtraction-method value added tax, but with a deduction for wages – a business cash flow tax</a:t>
            </a:r>
          </a:p>
          <a:p>
            <a:r>
              <a:rPr lang="en-US" dirty="0" smtClean="0"/>
              <a:t>Start with source-based cash flow tax; convert to destination basis by ignoring foreign transactions (could impose border adjustments)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Tax Corporations?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collection point</a:t>
            </a:r>
          </a:p>
          <a:p>
            <a:pPr lvl="1"/>
            <a:r>
              <a:rPr lang="en-US" dirty="0" smtClean="0"/>
              <a:t>An argument for withholding, but not for tax specifically on corporate income</a:t>
            </a:r>
          </a:p>
          <a:p>
            <a:r>
              <a:rPr lang="en-US" dirty="0" smtClean="0"/>
              <a:t>To backstop personal tax</a:t>
            </a:r>
          </a:p>
          <a:p>
            <a:pPr lvl="1"/>
            <a:r>
              <a:rPr lang="en-US" dirty="0" smtClean="0"/>
              <a:t>Related to withholding argument, but in this case more like a presumptive tax</a:t>
            </a:r>
          </a:p>
          <a:p>
            <a:pPr lvl="1"/>
            <a:r>
              <a:rPr lang="en-US" dirty="0" smtClean="0"/>
              <a:t>We could do without this, but only with a comprehensive personal income 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if $100 of revenue from foreign source, ignore revenue</a:t>
            </a:r>
          </a:p>
          <a:p>
            <a:pPr lvl="1"/>
            <a:r>
              <a:rPr lang="en-US" dirty="0" smtClean="0"/>
              <a:t>Could also include revenue in tax base but then rebate tax on exports, but leads to same outcome</a:t>
            </a:r>
          </a:p>
          <a:p>
            <a:pPr lvl="1"/>
            <a:r>
              <a:rPr lang="en-US" dirty="0" smtClean="0"/>
              <a:t>Same approach to expenses: ignore instead of allowing deduction &amp; including imports in base</a:t>
            </a:r>
          </a:p>
          <a:p>
            <a:r>
              <a:rPr lang="en-US" dirty="0" smtClean="0"/>
              <a:t>Is this pro-export? As much or little as a VAT would be</a:t>
            </a:r>
          </a:p>
          <a:p>
            <a:pPr lvl="1"/>
            <a:r>
              <a:rPr lang="en-US" dirty="0" smtClean="0"/>
              <a:t>Depends on whether exchange rates can adjust; if so, then adjustment will neutralize trade effects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Destination-Based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Eliminates transfer pricing problems, since cross-border transactions not in base</a:t>
            </a:r>
          </a:p>
          <a:p>
            <a:r>
              <a:rPr lang="en-US" dirty="0" smtClean="0"/>
              <a:t>Eliminates incentive to shift capital away, since zero tax based on source</a:t>
            </a:r>
          </a:p>
          <a:p>
            <a:r>
              <a:rPr lang="en-US" dirty="0" smtClean="0"/>
              <a:t>Eliminates incentive to change residence, since zero tax based on residence</a:t>
            </a:r>
          </a:p>
          <a:p>
            <a:r>
              <a:rPr lang="en-US" dirty="0" smtClean="0"/>
              <a:t>Taxes rents related to US consumption, but not to US production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Incidence and efficiency effects of the corporate tax depend on its structure.</a:t>
            </a:r>
          </a:p>
          <a:p>
            <a:r>
              <a:rPr lang="en-US" dirty="0" smtClean="0"/>
              <a:t>Incidence: not just shareholders vs. capital vs. labor, but also which generation, and where</a:t>
            </a:r>
          </a:p>
          <a:p>
            <a:r>
              <a:rPr lang="en-US" dirty="0" smtClean="0"/>
              <a:t>Structure:</a:t>
            </a:r>
          </a:p>
          <a:p>
            <a:pPr lvl="1"/>
            <a:r>
              <a:rPr lang="en-US" dirty="0" smtClean="0"/>
              <a:t>Tax rate vs. tax base</a:t>
            </a:r>
          </a:p>
          <a:p>
            <a:pPr lvl="1"/>
            <a:r>
              <a:rPr lang="en-US" dirty="0" smtClean="0"/>
              <a:t>Treatment of foreign-source income, foreign investors, and cross-border transactions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Tax Corporations?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To impose a tax on economic rent</a:t>
            </a:r>
          </a:p>
          <a:p>
            <a:pPr lvl="1"/>
            <a:r>
              <a:rPr lang="en-US" dirty="0" smtClean="0"/>
              <a:t>Example: natural resource taxation</a:t>
            </a:r>
          </a:p>
          <a:p>
            <a:pPr lvl="1"/>
            <a:r>
              <a:rPr lang="en-US" dirty="0" smtClean="0"/>
              <a:t>Suggests a particular structure of tax – cash-flow taxation, so that “normal” returns exempt</a:t>
            </a:r>
          </a:p>
          <a:p>
            <a:r>
              <a:rPr lang="en-US" dirty="0" smtClean="0"/>
              <a:t>Because people think someone else bears tax</a:t>
            </a:r>
          </a:p>
          <a:p>
            <a:pPr lvl="1"/>
            <a:r>
              <a:rPr lang="en-US" dirty="0" smtClean="0"/>
              <a:t>Can we export taxes via multinationals?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Harberger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Previous thinking: the corporate tax as a tax on shareholders</a:t>
            </a:r>
          </a:p>
          <a:p>
            <a:r>
              <a:rPr lang="en-US" dirty="0" smtClean="0"/>
              <a:t>Harberger: imposing a tax on corporate income will induce a movement of capital out of the corporate sector that will spread burden more widely by driving down returns to capital elsewhere.</a:t>
            </a:r>
          </a:p>
          <a:p>
            <a:pPr lvl="1"/>
            <a:r>
              <a:rPr lang="en-US" dirty="0" smtClean="0"/>
              <a:t>This response will also be associated with deadweight loss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Harberger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Corporations and noncorporate businesses produce different commodities, so no direct substitution</a:t>
            </a:r>
          </a:p>
          <a:p>
            <a:pPr lvl="1"/>
            <a:r>
              <a:rPr lang="en-US" dirty="0" smtClean="0"/>
              <a:t>Production is competitive, using capital and labor</a:t>
            </a:r>
          </a:p>
          <a:p>
            <a:pPr lvl="1"/>
            <a:r>
              <a:rPr lang="en-US" dirty="0" smtClean="0"/>
              <a:t>Corporate “profits” are normal returns to capital</a:t>
            </a:r>
          </a:p>
          <a:p>
            <a:pPr lvl="1"/>
            <a:r>
              <a:rPr lang="en-US" dirty="0" smtClean="0"/>
              <a:t>Capital and labor can move freely between sectors to equalize rates of return and wages</a:t>
            </a:r>
          </a:p>
          <a:p>
            <a:pPr lvl="1"/>
            <a:r>
              <a:rPr lang="en-US" dirty="0" smtClean="0"/>
              <a:t>Overall supplies of capital and labor fixed</a:t>
            </a:r>
          </a:p>
          <a:p>
            <a:pPr lvl="1"/>
            <a:r>
              <a:rPr lang="en-US" dirty="0" smtClean="0"/>
              <a:t>Corporate income tax amounts to an extra tax on capital income in the corporate sector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Harberger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finding:</a:t>
            </a:r>
          </a:p>
          <a:p>
            <a:pPr lvl="1"/>
            <a:r>
              <a:rPr lang="en-US" dirty="0" smtClean="0"/>
              <a:t> Under plausible (further) restrictions, capital as a whole will bear 100% of the corporate tax.</a:t>
            </a:r>
          </a:p>
          <a:p>
            <a:pPr lvl="1"/>
            <a:r>
              <a:rPr lang="en-US" dirty="0" smtClean="0"/>
              <a:t>That is, after-tax rates of return in both sectors will fall by enough that labor bears none of the burden;  real wages don’t fall even if the price of corporate products rises.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Harberger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Intuition: the corporate tax has two effects</a:t>
            </a:r>
          </a:p>
          <a:p>
            <a:pPr lvl="1"/>
            <a:r>
              <a:rPr lang="en-US" dirty="0" smtClean="0"/>
              <a:t>“Excise tax” effect: corporate products become more expensive, reducing demand for them and shifting resources to the </a:t>
            </a:r>
            <a:r>
              <a:rPr lang="en-US" dirty="0" err="1" smtClean="0"/>
              <a:t>noncorporate</a:t>
            </a:r>
            <a:r>
              <a:rPr lang="en-US" dirty="0" smtClean="0"/>
              <a:t> sector.</a:t>
            </a:r>
          </a:p>
          <a:p>
            <a:pPr lvl="1"/>
            <a:r>
              <a:rPr lang="en-US" dirty="0" smtClean="0"/>
              <a:t>“Factor substitution” effect: the corporate sector is discouraged from using capital, and so increases labor intensity of its production.</a:t>
            </a:r>
          </a:p>
          <a:p>
            <a:pPr lvl="1"/>
            <a:r>
              <a:rPr lang="en-US" dirty="0" smtClean="0"/>
              <a:t>The first effect may hurt capital or labor more (it depends on which sector is more capital intensive), but the second hurts capital and helps labor; together, the effects on labor may cancel.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2576</Words>
  <Application>Microsoft Office PowerPoint</Application>
  <PresentationFormat>On-screen Show (4:3)</PresentationFormat>
  <Paragraphs>235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Corporate Income Taxation</vt:lpstr>
      <vt:lpstr>Outline</vt:lpstr>
      <vt:lpstr>Why Tax Corporations?</vt:lpstr>
      <vt:lpstr>Why Tax Corporations?</vt:lpstr>
      <vt:lpstr>Why Tax Corporations?</vt:lpstr>
      <vt:lpstr>The Harberger Model</vt:lpstr>
      <vt:lpstr>The Harberger Model</vt:lpstr>
      <vt:lpstr>The Harberger Model</vt:lpstr>
      <vt:lpstr>The Harberger Model</vt:lpstr>
      <vt:lpstr>The Harberger Model</vt:lpstr>
      <vt:lpstr>The Harberger Model</vt:lpstr>
      <vt:lpstr>The Harberger Model</vt:lpstr>
      <vt:lpstr>Limitations of the Harberger Model</vt:lpstr>
      <vt:lpstr>PowerPoint Presentation</vt:lpstr>
      <vt:lpstr>Limitations of the Harberger Model</vt:lpstr>
      <vt:lpstr>Limitations of the Harberger Model</vt:lpstr>
      <vt:lpstr>An Aside: Effective Tax Rates</vt:lpstr>
      <vt:lpstr>An Aside: Effective Tax Rates</vt:lpstr>
      <vt:lpstr>Limitations of the Harberger Model</vt:lpstr>
      <vt:lpstr>Limitations of the Harberger Model</vt:lpstr>
      <vt:lpstr>The New View</vt:lpstr>
      <vt:lpstr>The New View</vt:lpstr>
      <vt:lpstr>The New View</vt:lpstr>
      <vt:lpstr>Corporate Tax Reform (Domestic)</vt:lpstr>
      <vt:lpstr>Corporate Tax Reform (Domestic)</vt:lpstr>
      <vt:lpstr>Corporate Tax Reform (Domestic)</vt:lpstr>
      <vt:lpstr>International Issues</vt:lpstr>
      <vt:lpstr>Source-Based Taxation</vt:lpstr>
      <vt:lpstr>Source-Based Taxation</vt:lpstr>
      <vt:lpstr>Alternative Tax Bases</vt:lpstr>
      <vt:lpstr>Source vs. Residence</vt:lpstr>
      <vt:lpstr>Source vs. Residence</vt:lpstr>
      <vt:lpstr>US base vs. Source and Residence</vt:lpstr>
      <vt:lpstr>International Tax Reform</vt:lpstr>
      <vt:lpstr>International Tax Reform</vt:lpstr>
      <vt:lpstr>Formula Apportionment</vt:lpstr>
      <vt:lpstr>Formula Apportionment</vt:lpstr>
      <vt:lpstr>Sales-Only Apportionment</vt:lpstr>
      <vt:lpstr>Destination-Based Taxation</vt:lpstr>
      <vt:lpstr>Implementation</vt:lpstr>
      <vt:lpstr>Effects of Destination-Based Approach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Income Taxation</dc:title>
  <dc:creator>Alan J Auerbach</dc:creator>
  <cp:lastModifiedBy>Camille Naranjo FERNANDEZ</cp:lastModifiedBy>
  <cp:revision>387</cp:revision>
  <dcterms:created xsi:type="dcterms:W3CDTF">2013-06-07T18:20:54Z</dcterms:created>
  <dcterms:modified xsi:type="dcterms:W3CDTF">2013-06-27T16:01:08Z</dcterms:modified>
</cp:coreProperties>
</file>